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633" r:id="rId2"/>
    <p:sldId id="653" r:id="rId3"/>
    <p:sldId id="656" r:id="rId4"/>
    <p:sldId id="657" r:id="rId5"/>
    <p:sldId id="658" r:id="rId6"/>
    <p:sldId id="659" r:id="rId7"/>
    <p:sldId id="660" r:id="rId8"/>
    <p:sldId id="661" r:id="rId9"/>
    <p:sldId id="662" r:id="rId10"/>
    <p:sldId id="663" r:id="rId11"/>
    <p:sldId id="664" r:id="rId12"/>
    <p:sldId id="665" r:id="rId13"/>
    <p:sldId id="666" r:id="rId14"/>
    <p:sldId id="293" r:id="rId15"/>
    <p:sldId id="292" r:id="rId16"/>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CAAE6C7-4193-4E86-CAF4-7DD5D3191C59}"/>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(327)</a:t>
            </a:r>
          </a:p>
        </p:txBody>
      </p:sp>
      <p:sp>
        <p:nvSpPr>
          <p:cNvPr id="3" name="Date Placeholder 2">
            <a:extLst>
              <a:ext uri="{FF2B5EF4-FFF2-40B4-BE49-F238E27FC236}">
                <a16:creationId xmlns:a16="http://schemas.microsoft.com/office/drawing/2014/main" id="{77153E93-25DC-63A5-BCB0-A1457BBACF05}"/>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9/21/2022 pm</a:t>
            </a:r>
          </a:p>
        </p:txBody>
      </p:sp>
      <p:sp>
        <p:nvSpPr>
          <p:cNvPr id="4" name="Footer Placeholder 3">
            <a:extLst>
              <a:ext uri="{FF2B5EF4-FFF2-40B4-BE49-F238E27FC236}">
                <a16:creationId xmlns:a16="http://schemas.microsoft.com/office/drawing/2014/main" id="{619F0EEE-033E-A4CB-0444-5913BD8D64A1}"/>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D6D04F0-A21D-578A-6F9D-AA70404E329D}"/>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CBE6D7FC-CCF0-478C-A9A5-A7A3AC620A22}"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57369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(327)</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9/21/2022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CDE57A6A-FAE4-465D-906F-350854CA240B}" type="slidenum">
              <a:rPr lang="en-US" smtClean="0"/>
              <a:t>‹#›</a:t>
            </a:fld>
            <a:endParaRPr lang="en-US"/>
          </a:p>
        </p:txBody>
      </p:sp>
    </p:spTree>
    <p:extLst>
      <p:ext uri="{BB962C8B-B14F-4D97-AF65-F5344CB8AC3E}">
        <p14:creationId xmlns:p14="http://schemas.microsoft.com/office/powerpoint/2010/main" val="220086264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83306" eaLnBrk="1" fontAlgn="auto" hangingPunct="1">
              <a:spcBef>
                <a:spcPts val="0"/>
              </a:spcBef>
              <a:spcAft>
                <a:spcPts val="0"/>
              </a:spcAft>
              <a:defRPr/>
            </a:pPr>
            <a:fld id="{2805324D-FBF1-4F35-AFDA-6A3380D29EB5}" type="slidenum">
              <a:rPr lang="en-US">
                <a:solidFill>
                  <a:prstClr val="black"/>
                </a:solidFill>
                <a:latin typeface="Calibri" panose="020F0502020204030204"/>
              </a:rPr>
              <a:pPr defTabSz="483306" eaLnBrk="1" fontAlgn="auto" hangingPunct="1">
                <a:spcBef>
                  <a:spcPts val="0"/>
                </a:spcBef>
                <a:spcAft>
                  <a:spcPts val="0"/>
                </a:spcAft>
                <a:defRPr/>
              </a:pPr>
              <a:t>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5DAA7B5-E5DB-2D0B-8667-58EE0A09B7C5}"/>
              </a:ext>
            </a:extLst>
          </p:cNvPr>
          <p:cNvSpPr>
            <a:spLocks noGrp="1"/>
          </p:cNvSpPr>
          <p:nvPr>
            <p:ph type="dt" idx="1"/>
          </p:nvPr>
        </p:nvSpPr>
        <p:spPr/>
        <p:txBody>
          <a:bodyPr/>
          <a:lstStyle/>
          <a:p>
            <a:r>
              <a:rPr lang="en-US"/>
              <a:t>9/21/2022 pm</a:t>
            </a:r>
          </a:p>
        </p:txBody>
      </p:sp>
      <p:sp>
        <p:nvSpPr>
          <p:cNvPr id="6" name="Footer Placeholder 5">
            <a:extLst>
              <a:ext uri="{FF2B5EF4-FFF2-40B4-BE49-F238E27FC236}">
                <a16:creationId xmlns:a16="http://schemas.microsoft.com/office/drawing/2014/main" id="{39951C87-CDAC-91B6-0950-DA7FF3D46937}"/>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BD017D42-5EF9-4169-1494-B9D1B97096E6}"/>
              </a:ext>
            </a:extLst>
          </p:cNvPr>
          <p:cNvSpPr>
            <a:spLocks noGrp="1"/>
          </p:cNvSpPr>
          <p:nvPr>
            <p:ph type="hdr" sz="quarter"/>
          </p:nvPr>
        </p:nvSpPr>
        <p:spPr/>
        <p:txBody>
          <a:bodyPr/>
          <a:lstStyle/>
          <a:p>
            <a:r>
              <a:rPr lang="en-US"/>
              <a:t>Class – The Life Of Christ (327)</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612">
              <a:defRPr/>
            </a:pPr>
            <a:fld id="{2805324D-FBF1-4F35-AFDA-6A3380D29EB5}" type="slidenum">
              <a:rPr lang="en-US">
                <a:solidFill>
                  <a:prstClr val="black"/>
                </a:solidFill>
              </a:rPr>
              <a:pPr defTabSz="966612">
                <a:defRPr/>
              </a:pPr>
              <a:t>14</a:t>
            </a:fld>
            <a:endParaRPr lang="en-US" dirty="0">
              <a:solidFill>
                <a:prstClr val="black"/>
              </a:solidFill>
            </a:endParaRPr>
          </a:p>
        </p:txBody>
      </p:sp>
      <p:sp>
        <p:nvSpPr>
          <p:cNvPr id="5" name="Date Placeholder 4">
            <a:extLst>
              <a:ext uri="{FF2B5EF4-FFF2-40B4-BE49-F238E27FC236}">
                <a16:creationId xmlns:a16="http://schemas.microsoft.com/office/drawing/2014/main" id="{1CADC25A-E292-C416-3FFC-4E58C1CB9E4B}"/>
              </a:ext>
            </a:extLst>
          </p:cNvPr>
          <p:cNvSpPr>
            <a:spLocks noGrp="1"/>
          </p:cNvSpPr>
          <p:nvPr>
            <p:ph type="dt" idx="1"/>
          </p:nvPr>
        </p:nvSpPr>
        <p:spPr/>
        <p:txBody>
          <a:bodyPr/>
          <a:lstStyle/>
          <a:p>
            <a:r>
              <a:rPr lang="en-US"/>
              <a:t>9/21/2022 pm</a:t>
            </a:r>
          </a:p>
        </p:txBody>
      </p:sp>
      <p:sp>
        <p:nvSpPr>
          <p:cNvPr id="6" name="Footer Placeholder 5">
            <a:extLst>
              <a:ext uri="{FF2B5EF4-FFF2-40B4-BE49-F238E27FC236}">
                <a16:creationId xmlns:a16="http://schemas.microsoft.com/office/drawing/2014/main" id="{0BA04450-5AD9-9DB0-4D72-1057CAEBCAE9}"/>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0D0381FB-9AF8-6D5C-5CED-64EBBDF973E2}"/>
              </a:ext>
            </a:extLst>
          </p:cNvPr>
          <p:cNvSpPr>
            <a:spLocks noGrp="1"/>
          </p:cNvSpPr>
          <p:nvPr>
            <p:ph type="hdr" sz="quarter"/>
          </p:nvPr>
        </p:nvSpPr>
        <p:spPr/>
        <p:txBody>
          <a:bodyPr/>
          <a:lstStyle/>
          <a:p>
            <a:r>
              <a:rPr lang="en-US"/>
              <a:t>Class – The Life Of Christ (327)</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8CE1DC73-61C9-405E-8322-F48E24BD0DFF}" type="datetimeFigureOut">
              <a:rPr lang="en-US" smtClean="0"/>
              <a:t>9/23/2022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99162187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9/23/2022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799417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9/23/2022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02705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9/23/2022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97526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8CE1DC73-61C9-405E-8322-F48E24BD0DFF}" type="datetimeFigureOut">
              <a:rPr lang="en-US" smtClean="0"/>
              <a:t>9/23/2022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7423765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8CE1DC73-61C9-405E-8322-F48E24BD0DFF}" type="datetimeFigureOut">
              <a:rPr lang="en-US" smtClean="0"/>
              <a:t>9/23/2022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477569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8CE1DC73-61C9-405E-8322-F48E24BD0DFF}" type="datetimeFigureOut">
              <a:rPr lang="en-US" smtClean="0"/>
              <a:t>9/23/2022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917658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8CE1DC73-61C9-405E-8322-F48E24BD0DFF}" type="datetimeFigureOut">
              <a:rPr lang="en-US" smtClean="0"/>
              <a:t>9/23/2022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020207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8CE1DC73-61C9-405E-8322-F48E24BD0DFF}" type="datetimeFigureOut">
              <a:rPr lang="en-US" smtClean="0"/>
              <a:t>9/23/2022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212379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8CE1DC73-61C9-405E-8322-F48E24BD0DFF}" type="datetimeFigureOut">
              <a:rPr lang="en-US" smtClean="0"/>
              <a:t>9/23/2022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672134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8CE1DC73-61C9-405E-8322-F48E24BD0DFF}" type="datetimeFigureOut">
              <a:rPr lang="en-US" smtClean="0"/>
              <a:t>9/23/2022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434927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CE1DC73-61C9-405E-8322-F48E24BD0DFF}" type="datetimeFigureOut">
              <a:rPr lang="en-US" smtClean="0"/>
              <a:t>9/23/2022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5431109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65539"/>
            <a:ext cx="7772400" cy="1369606"/>
          </a:xfrm>
        </p:spPr>
        <p:txBody>
          <a:bodyPr>
            <a:spAutoFit/>
          </a:bodyPr>
          <a:lstStyle/>
          <a:p>
            <a:r>
              <a:rPr lang="en-US" dirty="0">
                <a:solidFill>
                  <a:schemeClr val="bg1"/>
                </a:solidFill>
              </a:rPr>
              <a:t>The Last Week </a:t>
            </a:r>
            <a:br>
              <a:rPr lang="en-US" dirty="0">
                <a:solidFill>
                  <a:schemeClr val="bg1"/>
                </a:solidFill>
              </a:rPr>
            </a:br>
            <a:r>
              <a:rPr lang="en-US" dirty="0">
                <a:solidFill>
                  <a:schemeClr val="bg1"/>
                </a:solidFill>
              </a:rPr>
              <a:t>Of Jesus’ Life </a:t>
            </a:r>
          </a:p>
        </p:txBody>
      </p:sp>
      <p:sp>
        <p:nvSpPr>
          <p:cNvPr id="3" name="Subtitle 2"/>
          <p:cNvSpPr>
            <a:spLocks noGrp="1"/>
          </p:cNvSpPr>
          <p:nvPr>
            <p:ph type="subTitle" idx="1"/>
          </p:nvPr>
        </p:nvSpPr>
        <p:spPr>
          <a:xfrm>
            <a:off x="152400" y="3505200"/>
            <a:ext cx="8839200" cy="1369606"/>
          </a:xfrm>
        </p:spPr>
        <p:txBody>
          <a:bodyPr>
            <a:spAutoFit/>
          </a:bodyPr>
          <a:lstStyle/>
          <a:p>
            <a:r>
              <a:rPr lang="en-US" b="1" dirty="0">
                <a:solidFill>
                  <a:schemeClr val="tx1"/>
                </a:solidFill>
              </a:rPr>
              <a:t>Caiaphas And The Jewish Trial</a:t>
            </a:r>
          </a:p>
          <a:p>
            <a:r>
              <a:rPr lang="en-US" dirty="0">
                <a:solidFill>
                  <a:schemeClr val="tx1"/>
                </a:solidFill>
              </a:rPr>
              <a:t>Matthew 26:57, 59-68; Mark 14:53, 55-65; </a:t>
            </a:r>
            <a:br>
              <a:rPr lang="en-US" dirty="0">
                <a:solidFill>
                  <a:schemeClr val="tx1"/>
                </a:solidFill>
              </a:rPr>
            </a:br>
            <a:r>
              <a:rPr lang="en-US" dirty="0">
                <a:solidFill>
                  <a:schemeClr val="tx1"/>
                </a:solidFill>
              </a:rPr>
              <a:t>Luke 22:54, 63-65; John 18:24</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dirty="0">
              <a:ln>
                <a:noFill/>
              </a:ln>
              <a:solidFill>
                <a:srgbClr val="FFFFFF"/>
              </a:solidFill>
              <a:effectLst/>
              <a:uLnTx/>
              <a:uFillTx/>
              <a:latin typeface="Franklin Gothic Book"/>
              <a:ea typeface="+mj-ea"/>
              <a:cs typeface="+mj-cs"/>
            </a:endParaRPr>
          </a:p>
        </p:txBody>
      </p:sp>
      <p:sp>
        <p:nvSpPr>
          <p:cNvPr id="5" name="TextBox 4">
            <a:extLst>
              <a:ext uri="{FF2B5EF4-FFF2-40B4-BE49-F238E27FC236}">
                <a16:creationId xmlns:a16="http://schemas.microsoft.com/office/drawing/2014/main" id="{F2DD5DC7-B4F2-7A64-D143-53801FB377C6}"/>
              </a:ext>
            </a:extLst>
          </p:cNvPr>
          <p:cNvSpPr txBox="1"/>
          <p:nvPr/>
        </p:nvSpPr>
        <p:spPr>
          <a:xfrm>
            <a:off x="2694611" y="5915680"/>
            <a:ext cx="375615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effectLst/>
                <a:uLnTx/>
                <a:uFillTx/>
                <a:latin typeface="Lucida Sans Unicode"/>
                <a:ea typeface="+mn-ea"/>
                <a:cs typeface="+mn-cs"/>
              </a:rPr>
              <a:t>September </a:t>
            </a:r>
            <a:r>
              <a:rPr lang="en-US" sz="2800" b="1" dirty="0">
                <a:latin typeface="Lucida Sans Unicode"/>
              </a:rPr>
              <a:t>21</a:t>
            </a:r>
            <a:r>
              <a:rPr kumimoji="0" lang="en-US" sz="2800" b="1" i="0" u="none" strike="noStrike" kern="1200" cap="none" spc="0" normalizeH="0" baseline="0" noProof="0" dirty="0">
                <a:ln>
                  <a:noFill/>
                </a:ln>
                <a:effectLst/>
                <a:uLnTx/>
                <a:uFillTx/>
                <a:latin typeface="Lucida Sans Unicode"/>
                <a:ea typeface="+mn-ea"/>
                <a:cs typeface="+mn-cs"/>
              </a:rPr>
              <a:t>,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1526" y="1930927"/>
            <a:ext cx="8686800" cy="4293483"/>
          </a:xfrm>
          <a:noFill/>
        </p:spPr>
        <p:txBody>
          <a:bodyPr>
            <a:spAutoFit/>
          </a:bodyPr>
          <a:lstStyle/>
          <a:p>
            <a:pPr>
              <a:buNone/>
            </a:pPr>
            <a:r>
              <a:rPr lang="en-US" sz="3000" b="1" dirty="0"/>
              <a:t>After Daybreak Friday Morning …</a:t>
            </a:r>
            <a:br>
              <a:rPr lang="en-US" sz="3000" b="1" dirty="0"/>
            </a:br>
            <a:r>
              <a:rPr lang="en-US" sz="3200" dirty="0"/>
              <a:t>Luke 22:66, </a:t>
            </a:r>
            <a:r>
              <a:rPr lang="en-US" sz="3200" i="1" dirty="0"/>
              <a:t>“As soon as it was day.” </a:t>
            </a:r>
          </a:p>
          <a:p>
            <a:pPr>
              <a:buNone/>
            </a:pPr>
            <a:r>
              <a:rPr lang="en-US" sz="2800" dirty="0"/>
              <a:t>The whole council met in formal session. Jesus led into their midst and the trial began anew, but this time no false witnesses were produced.</a:t>
            </a:r>
          </a:p>
          <a:p>
            <a:pPr>
              <a:buNone/>
            </a:pPr>
            <a:endParaRPr lang="en-US" sz="2800" dirty="0"/>
          </a:p>
          <a:p>
            <a:pPr>
              <a:buNone/>
            </a:pPr>
            <a:r>
              <a:rPr lang="en-US" sz="2800" i="1" dirty="0"/>
              <a:t>“Immediately, in the morning, the chief priests held a consultation with the elders and scribes and the whole council; and they bound Jesus, led Him away, and delivered Him to Pilate.”</a:t>
            </a:r>
            <a:r>
              <a:rPr lang="en-US" sz="2800" dirty="0"/>
              <a:t> Mark 15:1 NKJV</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10</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74065"/>
            <a:ext cx="7772400" cy="1862048"/>
          </a:xfrm>
        </p:spPr>
        <p:txBody>
          <a:bodyPr>
            <a:spAutoFit/>
          </a:bodyPr>
          <a:lstStyle/>
          <a:p>
            <a:r>
              <a:rPr lang="en-US" b="1" dirty="0">
                <a:solidFill>
                  <a:schemeClr val="tx1"/>
                </a:solidFill>
              </a:rPr>
              <a:t>The Council And The Day Trial</a:t>
            </a:r>
            <a:br>
              <a:rPr lang="en-US" b="1" dirty="0">
                <a:solidFill>
                  <a:schemeClr val="tx1"/>
                </a:solidFill>
              </a:rPr>
            </a:br>
            <a:r>
              <a:rPr lang="en-US" sz="3600" b="1" dirty="0">
                <a:solidFill>
                  <a:schemeClr val="tx1"/>
                </a:solidFill>
              </a:rPr>
              <a:t>Matthew 27:1-2; Mark 15:1;</a:t>
            </a:r>
            <a:br>
              <a:rPr lang="en-US" sz="3600" b="1" dirty="0">
                <a:solidFill>
                  <a:schemeClr val="tx1"/>
                </a:solidFill>
              </a:rPr>
            </a:br>
            <a:r>
              <a:rPr lang="en-US" sz="3600" b="1" dirty="0">
                <a:solidFill>
                  <a:schemeClr val="tx1"/>
                </a:solidFill>
              </a:rPr>
              <a:t>Luke 22:66-71</a:t>
            </a:r>
            <a:endParaRPr lang="en-US" b="1"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81" y="1958030"/>
            <a:ext cx="8686800" cy="4832092"/>
          </a:xfrm>
          <a:noFill/>
        </p:spPr>
        <p:txBody>
          <a:bodyPr>
            <a:spAutoFit/>
          </a:bodyPr>
          <a:lstStyle/>
          <a:p>
            <a:pPr>
              <a:spcBef>
                <a:spcPts val="0"/>
              </a:spcBef>
              <a:buNone/>
            </a:pPr>
            <a:r>
              <a:rPr lang="en-US" sz="2800" b="1" dirty="0"/>
              <a:t>After Daybreak Friday Morning …</a:t>
            </a:r>
            <a:br>
              <a:rPr lang="en-US" sz="2800" b="1" dirty="0"/>
            </a:br>
            <a:r>
              <a:rPr lang="en-US" sz="2800" dirty="0"/>
              <a:t>Luke 22:66, </a:t>
            </a:r>
            <a:r>
              <a:rPr lang="en-US" sz="2800" i="1" dirty="0"/>
              <a:t>“As soon as it was day.” </a:t>
            </a:r>
          </a:p>
          <a:p>
            <a:pPr>
              <a:spcBef>
                <a:spcPts val="0"/>
              </a:spcBef>
              <a:buNone/>
            </a:pPr>
            <a:r>
              <a:rPr lang="en-US" sz="2800" dirty="0"/>
              <a:t>Luke 22:67-23:1, </a:t>
            </a:r>
            <a:r>
              <a:rPr lang="en-US" sz="2800" i="1" dirty="0"/>
              <a:t>“If thou art the Christ, tell us.</a:t>
            </a:r>
          </a:p>
          <a:p>
            <a:pPr>
              <a:spcBef>
                <a:spcPts val="0"/>
              </a:spcBef>
            </a:pPr>
            <a:r>
              <a:rPr lang="en-US" sz="2800" i="1" dirty="0"/>
              <a:t>“But he said unto them, If I tell you, ye will not believe: and if I ask (you), ye will not answer. But from henceforth shall the Son of man be seated at the right hand of the power of God.</a:t>
            </a:r>
          </a:p>
          <a:p>
            <a:pPr>
              <a:spcBef>
                <a:spcPts val="0"/>
              </a:spcBef>
            </a:pPr>
            <a:r>
              <a:rPr lang="en-US" sz="2800" i="1" dirty="0"/>
              <a:t>“And they all said, Art thou then the Son of God? And he said unto them, Ye say that I am.</a:t>
            </a:r>
          </a:p>
          <a:p>
            <a:pPr>
              <a:spcBef>
                <a:spcPts val="0"/>
              </a:spcBef>
            </a:pPr>
            <a:r>
              <a:rPr lang="en-US" sz="2800" i="1" dirty="0"/>
              <a:t>“And they said, What further need have we of witness? for we ourselves have heard from his own mouth. And the whole company of them rose up, and brought him before Pilate.”</a:t>
            </a:r>
            <a:r>
              <a:rPr lang="en-US" sz="2800" dirty="0"/>
              <a:t> ASV</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74065"/>
            <a:ext cx="7772400" cy="1862048"/>
          </a:xfrm>
        </p:spPr>
        <p:txBody>
          <a:bodyPr>
            <a:spAutoFit/>
          </a:bodyPr>
          <a:lstStyle/>
          <a:p>
            <a:r>
              <a:rPr lang="en-US" b="1" dirty="0">
                <a:solidFill>
                  <a:schemeClr val="tx1"/>
                </a:solidFill>
              </a:rPr>
              <a:t>The Council And The Day Trial</a:t>
            </a:r>
            <a:br>
              <a:rPr lang="en-US" b="1" dirty="0">
                <a:solidFill>
                  <a:schemeClr val="tx1"/>
                </a:solidFill>
              </a:rPr>
            </a:br>
            <a:r>
              <a:rPr lang="en-US" sz="3600" b="1" dirty="0">
                <a:solidFill>
                  <a:schemeClr val="tx1"/>
                </a:solidFill>
              </a:rPr>
              <a:t>Matthew 27:1-2; Mark 15:1;</a:t>
            </a:r>
            <a:br>
              <a:rPr lang="en-US" sz="3600" b="1" dirty="0">
                <a:solidFill>
                  <a:schemeClr val="tx1"/>
                </a:solidFill>
              </a:rPr>
            </a:br>
            <a:r>
              <a:rPr lang="en-US" sz="3600" b="1" dirty="0">
                <a:solidFill>
                  <a:schemeClr val="tx1"/>
                </a:solidFill>
              </a:rPr>
              <a:t>Luke 22:66-71</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5011" y="1371600"/>
            <a:ext cx="8534400" cy="4237057"/>
          </a:xfrm>
          <a:noFill/>
        </p:spPr>
        <p:txBody>
          <a:bodyPr>
            <a:spAutoFit/>
          </a:bodyPr>
          <a:lstStyle/>
          <a:p>
            <a:r>
              <a:rPr lang="en-US" sz="3200" dirty="0"/>
              <a:t>Jesus was up all night, endured physical abuse, – bound, slapped, spit upon, struck with the fist while blindfolded, mocked, and beaten.</a:t>
            </a:r>
          </a:p>
          <a:p>
            <a:r>
              <a:rPr lang="en-US" sz="3200" dirty="0"/>
              <a:t>When questioned by Annas, Jesus told him to question those who had heard the things He had spoken.</a:t>
            </a:r>
          </a:p>
          <a:p>
            <a:r>
              <a:rPr lang="en-US" sz="3200" dirty="0"/>
              <a:t>Before the Sanhedrin, Jesus had nothing to say in His own defense.</a:t>
            </a:r>
          </a:p>
          <a:p>
            <a:pPr lvl="1"/>
            <a:r>
              <a:rPr lang="en-US" sz="3200" dirty="0"/>
              <a:t>When </a:t>
            </a:r>
            <a:r>
              <a:rPr lang="en-US" sz="3200" i="1" dirty="0"/>
              <a:t>“adjured,” </a:t>
            </a:r>
            <a:r>
              <a:rPr lang="en-US" sz="3200" dirty="0"/>
              <a:t>He confessed his deity</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12</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Conclusion: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par>
                                <p:cTn id="15" presetID="17" presetClass="entr" presetSubtype="10"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p:cTn id="1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5011" y="1371600"/>
            <a:ext cx="8534400" cy="4185761"/>
          </a:xfrm>
          <a:noFill/>
        </p:spPr>
        <p:txBody>
          <a:bodyPr>
            <a:spAutoFit/>
          </a:bodyPr>
          <a:lstStyle/>
          <a:p>
            <a:r>
              <a:rPr lang="en-US" sz="3200" dirty="0"/>
              <a:t>Later when taken to Pilate, Jesus spoke to him privately, but not a word before the rulers and chief priest.</a:t>
            </a:r>
          </a:p>
          <a:p>
            <a:pPr>
              <a:buNone/>
            </a:pPr>
            <a:endParaRPr lang="en-US" sz="3200" dirty="0"/>
          </a:p>
          <a:p>
            <a:r>
              <a:rPr lang="en-US" sz="3200" b="1" dirty="0"/>
              <a:t>Isaiah 53:7</a:t>
            </a:r>
            <a:r>
              <a:rPr lang="en-US" sz="3200" dirty="0"/>
              <a:t>, </a:t>
            </a:r>
            <a:r>
              <a:rPr lang="en-US" sz="3200" i="1" dirty="0"/>
              <a:t>“</a:t>
            </a:r>
            <a:r>
              <a:rPr lang="en-US" sz="3200" b="1" i="1" dirty="0"/>
              <a:t>He was oppressed, yet when he was afflicted he opened not his mouth; as a lamb that is led to the slaughter, and as a sheep that before its shearers is dumb, so he opened not his mouth.”</a:t>
            </a:r>
            <a:r>
              <a:rPr lang="en-US" sz="3200" b="1" dirty="0"/>
              <a:t> ASV</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13</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Conclusion: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65537"/>
            <a:ext cx="7772400" cy="1369606"/>
          </a:xfrm>
        </p:spPr>
        <p:txBody>
          <a:bodyPr>
            <a:spAutoFit/>
          </a:bodyPr>
          <a:lstStyle/>
          <a:p>
            <a:r>
              <a:rPr lang="en-US" dirty="0">
                <a:solidFill>
                  <a:schemeClr val="bg1"/>
                </a:solidFill>
              </a:rPr>
              <a:t>The Last Week </a:t>
            </a:r>
            <a:br>
              <a:rPr lang="en-US" dirty="0">
                <a:solidFill>
                  <a:schemeClr val="bg1"/>
                </a:solidFill>
              </a:rPr>
            </a:br>
            <a:r>
              <a:rPr lang="en-US" dirty="0">
                <a:solidFill>
                  <a:schemeClr val="bg1"/>
                </a:solidFill>
              </a:rPr>
              <a:t>Of Jesus’ Life </a:t>
            </a:r>
          </a:p>
        </p:txBody>
      </p:sp>
      <p:sp>
        <p:nvSpPr>
          <p:cNvPr id="3" name="Subtitle 2"/>
          <p:cNvSpPr>
            <a:spLocks noGrp="1"/>
          </p:cNvSpPr>
          <p:nvPr>
            <p:ph type="subTitle" idx="1"/>
          </p:nvPr>
        </p:nvSpPr>
        <p:spPr>
          <a:xfrm>
            <a:off x="152400" y="3505200"/>
            <a:ext cx="8839200" cy="1031051"/>
          </a:xfrm>
        </p:spPr>
        <p:txBody>
          <a:bodyPr>
            <a:spAutoFit/>
          </a:bodyPr>
          <a:lstStyle/>
          <a:p>
            <a:r>
              <a:rPr lang="en-US" sz="2800" dirty="0">
                <a:solidFill>
                  <a:schemeClr val="tx1"/>
                </a:solidFill>
              </a:rPr>
              <a:t>Pilate And The Roman Trial</a:t>
            </a:r>
          </a:p>
          <a:p>
            <a:r>
              <a:rPr lang="en-US" sz="2800" dirty="0">
                <a:solidFill>
                  <a:schemeClr val="tx1"/>
                </a:solidFill>
              </a:rPr>
              <a:t>Matthew 27:11-14; Mark 15:2-5; Luke 23:1-5; John 18:28-38</a:t>
            </a:r>
          </a:p>
        </p:txBody>
      </p:sp>
      <p:sp>
        <p:nvSpPr>
          <p:cNvPr id="4" name="Slide Number Placeholder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CBBBBBB4-4022-427B-9D6F-D8642599F705}"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14</a:t>
            </a:fld>
            <a:endParaRPr kumimoji="0" lang="en-US" sz="1400" b="0" i="0" u="none" strike="noStrike" kern="1200" cap="none" spc="0" normalizeH="0" baseline="0" noProof="0" dirty="0">
              <a:ln>
                <a:noFill/>
              </a:ln>
              <a:solidFill>
                <a:srgbClr val="FFFFFF"/>
              </a:solidFill>
              <a:effectLst/>
              <a:uLnTx/>
              <a:uFillTx/>
              <a:latin typeface="Franklin Gothic Book"/>
              <a:ea typeface="+mj-ea"/>
              <a:cs typeface="+mj-cs"/>
            </a:endParaRPr>
          </a:p>
        </p:txBody>
      </p:sp>
      <p:sp>
        <p:nvSpPr>
          <p:cNvPr id="5" name="TextBox 4">
            <a:extLst>
              <a:ext uri="{FF2B5EF4-FFF2-40B4-BE49-F238E27FC236}">
                <a16:creationId xmlns:a16="http://schemas.microsoft.com/office/drawing/2014/main" id="{BE0A2207-1992-6749-8B8E-01C38602ED8E}"/>
              </a:ext>
            </a:extLst>
          </p:cNvPr>
          <p:cNvSpPr txBox="1"/>
          <p:nvPr/>
        </p:nvSpPr>
        <p:spPr>
          <a:xfrm>
            <a:off x="2694611" y="5915680"/>
            <a:ext cx="375615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effectLst/>
                <a:uLnTx/>
                <a:uFillTx/>
                <a:latin typeface="Lucida Sans Unicode"/>
                <a:ea typeface="+mn-ea"/>
                <a:cs typeface="+mn-cs"/>
              </a:rPr>
              <a:t>September </a:t>
            </a:r>
            <a:r>
              <a:rPr lang="en-US" sz="2800" b="1" dirty="0">
                <a:latin typeface="Lucida Sans Unicode"/>
              </a:rPr>
              <a:t>21</a:t>
            </a:r>
            <a:r>
              <a:rPr kumimoji="0" lang="en-US" sz="2800" b="1" i="0" u="none" strike="noStrike" kern="1200" cap="none" spc="0" normalizeH="0" baseline="0" noProof="0" dirty="0">
                <a:ln>
                  <a:noFill/>
                </a:ln>
                <a:effectLst/>
                <a:uLnTx/>
                <a:uFillTx/>
                <a:latin typeface="Lucida Sans Unicode"/>
                <a:ea typeface="+mn-ea"/>
                <a:cs typeface="+mn-cs"/>
              </a:rPr>
              <a:t>, 2022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5414" y="1778999"/>
            <a:ext cx="8993172" cy="4801314"/>
          </a:xfrm>
          <a:noFill/>
        </p:spPr>
        <p:txBody>
          <a:bodyPr wrap="square">
            <a:spAutoFit/>
          </a:bodyPr>
          <a:lstStyle/>
          <a:p>
            <a:pPr>
              <a:spcBef>
                <a:spcPts val="0"/>
              </a:spcBef>
              <a:buNone/>
            </a:pPr>
            <a:r>
              <a:rPr lang="en-US" sz="3600" b="1" dirty="0"/>
              <a:t>Pontius Pilate – </a:t>
            </a:r>
          </a:p>
          <a:p>
            <a:pPr>
              <a:spcBef>
                <a:spcPts val="0"/>
              </a:spcBef>
            </a:pPr>
            <a:r>
              <a:rPr lang="en-US" dirty="0"/>
              <a:t>Appointed Roman procurator of Judea, Samaria, and Idumea in 26 AD.</a:t>
            </a:r>
          </a:p>
          <a:p>
            <a:pPr>
              <a:spcBef>
                <a:spcPts val="0"/>
              </a:spcBef>
            </a:pPr>
            <a:r>
              <a:rPr lang="en-US" dirty="0"/>
              <a:t>Offensive to the Jews:</a:t>
            </a:r>
          </a:p>
          <a:p>
            <a:pPr lvl="1">
              <a:spcBef>
                <a:spcPts val="0"/>
              </a:spcBef>
            </a:pPr>
            <a:r>
              <a:rPr lang="en-US" dirty="0"/>
              <a:t>Soldiers carried standards bearing the likeness of the emperor into Jerusalem.</a:t>
            </a:r>
          </a:p>
          <a:p>
            <a:pPr lvl="1">
              <a:spcBef>
                <a:spcPts val="0"/>
              </a:spcBef>
            </a:pPr>
            <a:r>
              <a:rPr lang="en-US" dirty="0"/>
              <a:t>He took money from the temple treasury to build an aqueduct to Jerusalem.</a:t>
            </a:r>
          </a:p>
          <a:p>
            <a:pPr lvl="1">
              <a:spcBef>
                <a:spcPts val="0"/>
              </a:spcBef>
            </a:pPr>
            <a:r>
              <a:rPr lang="en-US" dirty="0"/>
              <a:t>He put golden shields inscribed with portraits of the emperor in Herod’s palace.</a:t>
            </a:r>
          </a:p>
          <a:p>
            <a:pPr lvl="1">
              <a:spcBef>
                <a:spcPts val="0"/>
              </a:spcBef>
            </a:pPr>
            <a:r>
              <a:rPr lang="en-US" dirty="0"/>
              <a:t>He mingled the blood of some Galileans with their sacrifices. Luke 13:1</a:t>
            </a:r>
          </a:p>
          <a:p>
            <a:pPr lvl="1">
              <a:spcBef>
                <a:spcPts val="0"/>
              </a:spcBef>
            </a:pPr>
            <a:r>
              <a:rPr lang="en-US" dirty="0"/>
              <a:t>He slaughtered and imprisoned many of the Samaritans gathered at Mount Gerizim to search for artifacts.</a:t>
            </a:r>
          </a:p>
        </p:txBody>
      </p:sp>
      <p:sp>
        <p:nvSpPr>
          <p:cNvPr id="3" name="Slide Number Placeholder 2"/>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15</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353503" y="78305"/>
            <a:ext cx="8458200" cy="1708160"/>
          </a:xfrm>
        </p:spPr>
        <p:txBody>
          <a:bodyPr>
            <a:spAutoFit/>
          </a:bodyPr>
          <a:lstStyle/>
          <a:p>
            <a:r>
              <a:rPr lang="en-US" sz="4000" b="1" dirty="0">
                <a:solidFill>
                  <a:schemeClr val="tx1"/>
                </a:solidFill>
              </a:rPr>
              <a:t>Pilate And The Roman Trial</a:t>
            </a:r>
            <a:br>
              <a:rPr lang="en-US" sz="3600" b="1" dirty="0">
                <a:solidFill>
                  <a:schemeClr val="tx1"/>
                </a:solidFill>
              </a:rPr>
            </a:br>
            <a:r>
              <a:rPr lang="en-US" sz="3100" b="1" dirty="0">
                <a:solidFill>
                  <a:schemeClr val="tx1"/>
                </a:solidFill>
              </a:rPr>
              <a:t>Matthew 27:11-14; Mark 15:2-5; Luke 23:1-5; </a:t>
            </a:r>
            <a:br>
              <a:rPr lang="en-US" sz="3100" b="1" dirty="0">
                <a:solidFill>
                  <a:schemeClr val="tx1"/>
                </a:solidFill>
              </a:rPr>
            </a:br>
            <a:r>
              <a:rPr lang="en-US" sz="3100" b="1" dirty="0">
                <a:solidFill>
                  <a:schemeClr val="tx1"/>
                </a:solidFill>
              </a:rPr>
              <a:t>John 18:28-38</a:t>
            </a:r>
            <a:endParaRPr lang="en-US" b="1"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9FD74-B2D1-CE12-7429-B650F571DB03}"/>
              </a:ext>
            </a:extLst>
          </p:cNvPr>
          <p:cNvSpPr>
            <a:spLocks noGrp="1"/>
          </p:cNvSpPr>
          <p:nvPr>
            <p:ph type="title"/>
          </p:nvPr>
        </p:nvSpPr>
        <p:spPr>
          <a:xfrm>
            <a:off x="716434" y="71320"/>
            <a:ext cx="7772400" cy="1431161"/>
          </a:xfrm>
        </p:spPr>
        <p:txBody>
          <a:bodyPr>
            <a:spAutoFit/>
          </a:bodyPr>
          <a:lstStyle/>
          <a:p>
            <a:r>
              <a:rPr kumimoji="0" lang="en-US" sz="3600" b="1" i="0" u="none" strike="noStrike" kern="1200" cap="none" spc="0" normalizeH="0" baseline="0" noProof="0" dirty="0">
                <a:ln>
                  <a:noFill/>
                </a:ln>
                <a:solidFill>
                  <a:schemeClr val="tx1"/>
                </a:solidFill>
                <a:effectLst/>
                <a:uLnTx/>
                <a:uFillTx/>
                <a:latin typeface="Franklin Gothic Book"/>
                <a:ea typeface="+mj-ea"/>
                <a:cs typeface="+mj-cs"/>
              </a:rPr>
              <a:t>Caiaphas And The Jewish Trial </a:t>
            </a:r>
            <a:br>
              <a:rPr kumimoji="0" lang="en-US" sz="3600" b="1" i="0" u="none" strike="noStrike" kern="1200" cap="none" spc="0" normalizeH="0" baseline="0" noProof="0" dirty="0">
                <a:ln>
                  <a:noFill/>
                </a:ln>
                <a:solidFill>
                  <a:schemeClr val="tx1"/>
                </a:solidFill>
                <a:effectLst/>
                <a:uLnTx/>
                <a:uFillTx/>
                <a:latin typeface="Franklin Gothic Book"/>
                <a:ea typeface="+mj-ea"/>
                <a:cs typeface="+mj-cs"/>
              </a:rPr>
            </a:br>
            <a:r>
              <a:rPr kumimoji="0" lang="en-US" sz="2400" b="1" i="0" u="none" strike="noStrike" kern="1200" cap="none" spc="0" normalizeH="0" baseline="0" noProof="0" dirty="0">
                <a:ln>
                  <a:noFill/>
                </a:ln>
                <a:solidFill>
                  <a:schemeClr val="tx1"/>
                </a:solidFill>
                <a:effectLst/>
                <a:uLnTx/>
                <a:uFillTx/>
                <a:latin typeface="Franklin Gothic Book"/>
                <a:ea typeface="+mj-ea"/>
                <a:cs typeface="+mj-cs"/>
              </a:rPr>
              <a:t>Matthew 26:57, 59-68; Mark 14:53, 55-65; Luke 22:54, 63-65; John 18:19-24</a:t>
            </a:r>
            <a:endParaRPr lang="en-US" b="1" dirty="0">
              <a:solidFill>
                <a:schemeClr val="tx1"/>
              </a:solidFill>
            </a:endParaRPr>
          </a:p>
        </p:txBody>
      </p:sp>
      <p:sp>
        <p:nvSpPr>
          <p:cNvPr id="3" name="Content Placeholder 2">
            <a:extLst>
              <a:ext uri="{FF2B5EF4-FFF2-40B4-BE49-F238E27FC236}">
                <a16:creationId xmlns:a16="http://schemas.microsoft.com/office/drawing/2014/main" id="{CACDBE8A-550D-E560-218B-E21302EA2FEE}"/>
              </a:ext>
            </a:extLst>
          </p:cNvPr>
          <p:cNvSpPr>
            <a:spLocks noGrp="1"/>
          </p:cNvSpPr>
          <p:nvPr>
            <p:ph sz="quarter" idx="1"/>
          </p:nvPr>
        </p:nvSpPr>
        <p:spPr>
          <a:xfrm>
            <a:off x="561975" y="1447799"/>
            <a:ext cx="8124825" cy="4878259"/>
          </a:xfrm>
        </p:spPr>
        <p:txBody>
          <a:bodyPr>
            <a:spAutoFit/>
          </a:bodyPr>
          <a:lstStyle/>
          <a:p>
            <a:r>
              <a:rPr lang="en-US" dirty="0"/>
              <a:t>John 18:19-24 – The Jewish phase of Jesus’ trial – Annas the high priest questions Jesus.</a:t>
            </a:r>
          </a:p>
          <a:p>
            <a:r>
              <a:rPr lang="en-US" dirty="0"/>
              <a:t>Annas was regarded by the Jews as the legitimate high priest.</a:t>
            </a:r>
          </a:p>
          <a:p>
            <a:r>
              <a:rPr lang="en-US" dirty="0"/>
              <a:t>It was a this point that the disciples of Jesus forsook him and fled. (cf. Matthew 26:56)</a:t>
            </a:r>
          </a:p>
          <a:p>
            <a:r>
              <a:rPr lang="en-US" dirty="0"/>
              <a:t>It was before Annas that Jesus was questioned and this resulted in Jesus being brought before the Sanhedrin.</a:t>
            </a:r>
          </a:p>
          <a:p>
            <a:r>
              <a:rPr lang="en-US" dirty="0"/>
              <a:t>Caiaphas, was the son-in-law of Annas who was appointed by the Romans to be high priest when they deposed Annas.</a:t>
            </a:r>
          </a:p>
          <a:p>
            <a:r>
              <a:rPr lang="en-US" dirty="0"/>
              <a:t>Later it was Caiaphas who presided over the Sanhedrin court, their highest court of law.</a:t>
            </a:r>
          </a:p>
        </p:txBody>
      </p:sp>
    </p:spTree>
    <p:extLst>
      <p:ext uri="{BB962C8B-B14F-4D97-AF65-F5344CB8AC3E}">
        <p14:creationId xmlns:p14="http://schemas.microsoft.com/office/powerpoint/2010/main" val="1608636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6050" y="1760537"/>
            <a:ext cx="8851900" cy="3262432"/>
          </a:xfrm>
          <a:noFill/>
        </p:spPr>
        <p:txBody>
          <a:bodyPr>
            <a:spAutoFit/>
          </a:bodyPr>
          <a:lstStyle/>
          <a:p>
            <a:pPr>
              <a:buNone/>
            </a:pPr>
            <a:r>
              <a:rPr lang="en-US" sz="2800" b="1" dirty="0"/>
              <a:t>Caiaphas</a:t>
            </a:r>
          </a:p>
          <a:p>
            <a:r>
              <a:rPr lang="en-US" sz="2800" dirty="0"/>
              <a:t>Appointed by the Romans (18-36 AD).</a:t>
            </a:r>
          </a:p>
          <a:p>
            <a:r>
              <a:rPr lang="en-US" sz="2800" dirty="0"/>
              <a:t>Prophesied: </a:t>
            </a:r>
            <a:r>
              <a:rPr lang="en-US" sz="2800" i="1" dirty="0"/>
              <a:t>“But a certain one of them, Caiaphas, being high priest that year, said unto them … do ye take account that it is expedient for you that one man should die for the people, and that the whole nation perish not. Now this he said not of himself: but, being high priest that year, he prophesied that Jesus should die for the nation.”</a:t>
            </a:r>
            <a:r>
              <a:rPr lang="en-US" sz="2800" dirty="0"/>
              <a:t> John 11:49-51</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77686"/>
            <a:ext cx="7772400" cy="1585049"/>
          </a:xfrm>
        </p:spPr>
        <p:txBody>
          <a:bodyPr>
            <a:spAutoFit/>
          </a:bodyPr>
          <a:lstStyle/>
          <a:p>
            <a:r>
              <a:rPr lang="en-US" sz="4000" b="1" dirty="0">
                <a:solidFill>
                  <a:schemeClr val="tx1"/>
                </a:solidFill>
              </a:rPr>
              <a:t>Caiaphas And The Jewish Trial </a:t>
            </a:r>
            <a:br>
              <a:rPr lang="en-US" sz="4000" b="1" dirty="0">
                <a:solidFill>
                  <a:schemeClr val="tx1"/>
                </a:solidFill>
              </a:rPr>
            </a:br>
            <a:r>
              <a:rPr lang="en-US" sz="2700" b="1" dirty="0">
                <a:solidFill>
                  <a:schemeClr val="tx1"/>
                </a:solidFill>
              </a:rPr>
              <a:t>Matthew 26:57, 59-68; Mark 14:53, 55-65;</a:t>
            </a:r>
            <a:br>
              <a:rPr lang="en-US" sz="2700" b="1" dirty="0">
                <a:solidFill>
                  <a:schemeClr val="tx1"/>
                </a:solidFill>
              </a:rPr>
            </a:br>
            <a:r>
              <a:rPr lang="en-US" sz="2700" b="1" dirty="0">
                <a:solidFill>
                  <a:schemeClr val="tx1"/>
                </a:solidFill>
              </a:rPr>
              <a:t>Luke 22:54, 63-65; John 18:24</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79" y="1752600"/>
            <a:ext cx="8686800" cy="4878259"/>
          </a:xfrm>
          <a:noFill/>
        </p:spPr>
        <p:txBody>
          <a:bodyPr>
            <a:spAutoFit/>
          </a:bodyPr>
          <a:lstStyle/>
          <a:p>
            <a:pPr>
              <a:buNone/>
            </a:pPr>
            <a:r>
              <a:rPr lang="en-US" b="1" dirty="0"/>
              <a:t>Caiaphas </a:t>
            </a:r>
          </a:p>
          <a:p>
            <a:pPr>
              <a:buNone/>
            </a:pPr>
            <a:r>
              <a:rPr lang="en-US" dirty="0"/>
              <a:t>John 11:53, </a:t>
            </a:r>
            <a:r>
              <a:rPr lang="en-US" i="1" dirty="0"/>
              <a:t>“So from that day forth they took counsel that they might put him to death.”</a:t>
            </a:r>
          </a:p>
          <a:p>
            <a:r>
              <a:rPr lang="en-US" dirty="0"/>
              <a:t>They agreed not to take Jesus during the feast, lest there be an uproar among the people.</a:t>
            </a:r>
            <a:br>
              <a:rPr lang="en-US" dirty="0"/>
            </a:br>
            <a:r>
              <a:rPr lang="en-US" dirty="0"/>
              <a:t>Matthew 26:3-5; Mark 14:1-2; Luke 22:1-2</a:t>
            </a:r>
          </a:p>
          <a:p>
            <a:r>
              <a:rPr lang="en-US" dirty="0"/>
              <a:t>Shortly after Judas bargained to betray Jesus.</a:t>
            </a:r>
            <a:br>
              <a:rPr lang="en-US" dirty="0"/>
            </a:br>
            <a:r>
              <a:rPr lang="en-US" dirty="0"/>
              <a:t>Luke 22:5, </a:t>
            </a:r>
            <a:r>
              <a:rPr lang="en-US" i="1" dirty="0"/>
              <a:t>“And </a:t>
            </a:r>
            <a:r>
              <a:rPr lang="en-US" i="1" u="sng" dirty="0"/>
              <a:t>they were glad</a:t>
            </a:r>
            <a:r>
              <a:rPr lang="en-US" i="1" dirty="0"/>
              <a:t>, and covenanted to give him money.”</a:t>
            </a:r>
          </a:p>
          <a:p>
            <a:pPr marL="0" indent="0">
              <a:buNone/>
            </a:pPr>
            <a:endParaRPr lang="en-US" dirty="0"/>
          </a:p>
          <a:p>
            <a:r>
              <a:rPr lang="en-US" dirty="0"/>
              <a:t>As high priest and president of the Sanhedrin, Caiaphas presided over the trial.</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77689"/>
            <a:ext cx="7772400" cy="1585049"/>
          </a:xfrm>
        </p:spPr>
        <p:txBody>
          <a:bodyPr>
            <a:spAutoFit/>
          </a:bodyPr>
          <a:lstStyle/>
          <a:p>
            <a:r>
              <a:rPr lang="en-US" sz="4000" b="1" dirty="0">
                <a:solidFill>
                  <a:schemeClr val="tx1"/>
                </a:solidFill>
              </a:rPr>
              <a:t>Caiaphas And The Jewish Trial </a:t>
            </a:r>
            <a:br>
              <a:rPr lang="en-US" sz="4000" b="1" dirty="0">
                <a:solidFill>
                  <a:schemeClr val="tx1"/>
                </a:solidFill>
              </a:rPr>
            </a:br>
            <a:r>
              <a:rPr lang="en-US" sz="2700" b="1" dirty="0">
                <a:solidFill>
                  <a:schemeClr val="tx1"/>
                </a:solidFill>
              </a:rPr>
              <a:t>Matthew 26:57, 59-68; Mark 14:53, 55-65;</a:t>
            </a:r>
            <a:br>
              <a:rPr lang="en-US" sz="2700" b="1" dirty="0">
                <a:solidFill>
                  <a:schemeClr val="tx1"/>
                </a:solidFill>
              </a:rPr>
            </a:br>
            <a:r>
              <a:rPr lang="en-US" sz="2700" b="1" dirty="0">
                <a:solidFill>
                  <a:schemeClr val="tx1"/>
                </a:solidFill>
              </a:rPr>
              <a:t>Luke 22:54, 63-65; John 18:24</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p:cTn id="1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p:cTn id="19"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79" y="1581820"/>
            <a:ext cx="8686800" cy="5175776"/>
          </a:xfrm>
          <a:noFill/>
        </p:spPr>
        <p:txBody>
          <a:bodyPr>
            <a:spAutoFit/>
          </a:bodyPr>
          <a:lstStyle/>
          <a:p>
            <a:pPr>
              <a:buNone/>
            </a:pPr>
            <a:r>
              <a:rPr lang="en-US" sz="2800" b="1" dirty="0"/>
              <a:t>Illegal aspects of the procedure of Jesus’ trial.</a:t>
            </a:r>
          </a:p>
          <a:p>
            <a:r>
              <a:rPr lang="en-US" sz="2800" b="1" dirty="0"/>
              <a:t>It took place at night. </a:t>
            </a:r>
            <a:r>
              <a:rPr lang="en-US" sz="2400" dirty="0"/>
              <a:t>“Let a capital offense be tried during the day, but suspend at night.” </a:t>
            </a:r>
            <a:r>
              <a:rPr lang="en-US" sz="1800" dirty="0"/>
              <a:t>(</a:t>
            </a:r>
            <a:r>
              <a:rPr lang="en-US" sz="2000" dirty="0"/>
              <a:t>The Jewish </a:t>
            </a:r>
            <a:r>
              <a:rPr lang="en-US" sz="2000" i="1" dirty="0"/>
              <a:t>Mishna)</a:t>
            </a:r>
            <a:endParaRPr lang="en-US" sz="2800" dirty="0"/>
          </a:p>
          <a:p>
            <a:r>
              <a:rPr lang="en-US" sz="2800" b="1" dirty="0"/>
              <a:t>The court convened before the offering of morning sacrifices</a:t>
            </a:r>
            <a:r>
              <a:rPr lang="en-US" sz="2800" dirty="0"/>
              <a:t>. </a:t>
            </a:r>
            <a:r>
              <a:rPr lang="en-US" sz="2000" dirty="0"/>
              <a:t>(Talmud)</a:t>
            </a:r>
            <a:endParaRPr lang="en-US" sz="2800" dirty="0"/>
          </a:p>
          <a:p>
            <a:r>
              <a:rPr lang="en-US" sz="2800" b="1" dirty="0"/>
              <a:t>The court decreed death to Jesus before He had been formally accused of any crime.</a:t>
            </a:r>
            <a:endParaRPr lang="en-US" sz="2800" dirty="0"/>
          </a:p>
          <a:p>
            <a:pPr lvl="1"/>
            <a:r>
              <a:rPr lang="en-US" sz="2400" dirty="0"/>
              <a:t>Alexander Taylor Innes, in </a:t>
            </a:r>
            <a:r>
              <a:rPr lang="en-US" sz="2400" i="1" dirty="0"/>
              <a:t>The Trial of Jesus Christ</a:t>
            </a:r>
            <a:r>
              <a:rPr lang="en-US" sz="2400" dirty="0"/>
              <a:t>, reveals that “until they [the witnesses] spoke, and spoke in the public assembly, the prisoner was scarcely [never] an accused man. When they spoke, and the evidence of two agreed together, it formed a legal charge, libel or indictment, as well as the evidence for its truth.”</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77686"/>
            <a:ext cx="7772400" cy="1585049"/>
          </a:xfrm>
        </p:spPr>
        <p:txBody>
          <a:bodyPr>
            <a:spAutoFit/>
          </a:bodyPr>
          <a:lstStyle/>
          <a:p>
            <a:r>
              <a:rPr lang="en-US" sz="4000" b="1" dirty="0">
                <a:solidFill>
                  <a:schemeClr val="tx1"/>
                </a:solidFill>
              </a:rPr>
              <a:t>Caiaphas And The Jewish Trial </a:t>
            </a:r>
            <a:br>
              <a:rPr lang="en-US" sz="4000" b="1" dirty="0">
                <a:solidFill>
                  <a:schemeClr val="tx1"/>
                </a:solidFill>
              </a:rPr>
            </a:br>
            <a:r>
              <a:rPr lang="en-US" sz="2700" b="1" dirty="0">
                <a:solidFill>
                  <a:schemeClr val="tx1"/>
                </a:solidFill>
              </a:rPr>
              <a:t>Matthew 26:57, 59-68; Mark 14:53, 55-65;</a:t>
            </a:r>
            <a:br>
              <a:rPr lang="en-US" sz="2700" b="1" dirty="0">
                <a:solidFill>
                  <a:schemeClr val="tx1"/>
                </a:solidFill>
              </a:rPr>
            </a:br>
            <a:r>
              <a:rPr lang="en-US" sz="2700" b="1" dirty="0">
                <a:solidFill>
                  <a:schemeClr val="tx1"/>
                </a:solidFill>
              </a:rPr>
              <a:t>Luke 22:54, 63-65; John 18:24</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par>
                                <p:cTn id="21" presetID="17" presetClass="entr" presetSubtype="10"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p:cTn id="23"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596" y="1676400"/>
            <a:ext cx="8686800" cy="4355038"/>
          </a:xfrm>
          <a:noFill/>
        </p:spPr>
        <p:txBody>
          <a:bodyPr>
            <a:spAutoFit/>
          </a:bodyPr>
          <a:lstStyle/>
          <a:p>
            <a:pPr>
              <a:buNone/>
            </a:pPr>
            <a:r>
              <a:rPr lang="en-US" sz="2800" b="1" dirty="0"/>
              <a:t>Illegal aspects of the procedure of Jesus’ trial.</a:t>
            </a:r>
          </a:p>
          <a:p>
            <a:r>
              <a:rPr lang="en-US" sz="2800" dirty="0"/>
              <a:t>The court (presided over by Caiaphas) sought testimony of </a:t>
            </a:r>
            <a:br>
              <a:rPr lang="en-US" sz="2800" dirty="0"/>
            </a:br>
            <a:r>
              <a:rPr lang="en-US" sz="2800" dirty="0"/>
              <a:t>false witnesses. (Mark 14:55-65; cf. Deuteronomy 17:6; 19:15)</a:t>
            </a:r>
          </a:p>
          <a:p>
            <a:r>
              <a:rPr lang="en-US" sz="2800" dirty="0"/>
              <a:t>Finally, false witnesses misquoted Jesus. cf. John 2:19-21</a:t>
            </a:r>
          </a:p>
          <a:p>
            <a:r>
              <a:rPr lang="en-US" sz="2800" dirty="0"/>
              <a:t>Witnesses did not agree. Mark 14:59</a:t>
            </a:r>
          </a:p>
          <a:p>
            <a:r>
              <a:rPr lang="en-US" sz="2800" dirty="0"/>
              <a:t>Jesus was </a:t>
            </a:r>
            <a:r>
              <a:rPr lang="en-US" sz="2800" i="1" dirty="0"/>
              <a:t>“adjured” </a:t>
            </a:r>
            <a:r>
              <a:rPr lang="en-US" sz="2800" dirty="0"/>
              <a:t>(placed under oath), and forced to testify against himself. Matthew 26:63</a:t>
            </a:r>
          </a:p>
          <a:p>
            <a:r>
              <a:rPr lang="en-US" sz="2800" dirty="0"/>
              <a:t>Jesus accused of blasphemy and condemned.</a:t>
            </a:r>
            <a:br>
              <a:rPr lang="en-US" sz="2800" dirty="0"/>
            </a:br>
            <a:r>
              <a:rPr lang="en-US" sz="2800" dirty="0"/>
              <a:t>Mark 14:63-64; cf. Leviticus 24:16</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77688"/>
            <a:ext cx="7772400" cy="1585049"/>
          </a:xfrm>
        </p:spPr>
        <p:txBody>
          <a:bodyPr>
            <a:spAutoFit/>
          </a:bodyPr>
          <a:lstStyle/>
          <a:p>
            <a:r>
              <a:rPr lang="en-US" sz="4000" b="1" dirty="0">
                <a:solidFill>
                  <a:schemeClr val="tx1"/>
                </a:solidFill>
              </a:rPr>
              <a:t>Caiaphas And The Jewish Trial </a:t>
            </a:r>
            <a:br>
              <a:rPr lang="en-US" sz="4000" b="1" dirty="0">
                <a:solidFill>
                  <a:schemeClr val="tx1"/>
                </a:solidFill>
              </a:rPr>
            </a:br>
            <a:r>
              <a:rPr lang="en-US" sz="2700" b="1" dirty="0">
                <a:solidFill>
                  <a:schemeClr val="tx1"/>
                </a:solidFill>
              </a:rPr>
              <a:t>Matthew 26:57, 59-68; Mark 14:53, 55-65;</a:t>
            </a:r>
            <a:br>
              <a:rPr lang="en-US" sz="2700" b="1" dirty="0">
                <a:solidFill>
                  <a:schemeClr val="tx1"/>
                </a:solidFill>
              </a:rPr>
            </a:br>
            <a:r>
              <a:rPr lang="en-US" sz="2700" b="1" dirty="0">
                <a:solidFill>
                  <a:schemeClr val="tx1"/>
                </a:solidFill>
              </a:rPr>
              <a:t>Luke 22:54, 63-65; John 18:24</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p:cTn id="31"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79" y="1798637"/>
            <a:ext cx="8686800" cy="2693045"/>
          </a:xfrm>
          <a:noFill/>
        </p:spPr>
        <p:txBody>
          <a:bodyPr>
            <a:spAutoFit/>
          </a:bodyPr>
          <a:lstStyle/>
          <a:p>
            <a:pPr>
              <a:buNone/>
            </a:pPr>
            <a:r>
              <a:rPr lang="en-US" sz="3600" b="1" dirty="0"/>
              <a:t>Outrages against Jesus. </a:t>
            </a:r>
          </a:p>
          <a:p>
            <a:pPr>
              <a:buNone/>
            </a:pPr>
            <a:r>
              <a:rPr lang="en-US" sz="3200" dirty="0"/>
              <a:t>Mark 14:65, </a:t>
            </a:r>
            <a:r>
              <a:rPr lang="en-US" sz="3200" i="1" dirty="0"/>
              <a:t>“Then some began to </a:t>
            </a:r>
            <a:r>
              <a:rPr lang="en-US" sz="3200" b="1" i="1" dirty="0"/>
              <a:t>spit</a:t>
            </a:r>
            <a:r>
              <a:rPr lang="en-US" sz="3200" i="1" dirty="0"/>
              <a:t> on Him, and to </a:t>
            </a:r>
            <a:r>
              <a:rPr lang="en-US" sz="3200" b="1" i="1" dirty="0"/>
              <a:t>blindfold Him</a:t>
            </a:r>
            <a:r>
              <a:rPr lang="en-US" sz="3200" i="1" dirty="0"/>
              <a:t>, and to </a:t>
            </a:r>
            <a:r>
              <a:rPr lang="en-US" sz="3200" b="1" i="1" dirty="0"/>
              <a:t>beat</a:t>
            </a:r>
            <a:r>
              <a:rPr lang="en-US" sz="3200" i="1" dirty="0"/>
              <a:t> Him, and to say to Him, ‘Prophesy!’ And the officers </a:t>
            </a:r>
            <a:r>
              <a:rPr lang="en-US" sz="3200" b="1" i="1" dirty="0"/>
              <a:t>struck</a:t>
            </a:r>
            <a:r>
              <a:rPr lang="en-US" sz="3200" i="1" dirty="0"/>
              <a:t> Him with the palms of their hands.”</a:t>
            </a:r>
            <a:r>
              <a:rPr lang="en-US" sz="3200" dirty="0"/>
              <a:t> NKJV</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77687"/>
            <a:ext cx="7772400" cy="1585049"/>
          </a:xfrm>
        </p:spPr>
        <p:txBody>
          <a:bodyPr>
            <a:spAutoFit/>
          </a:bodyPr>
          <a:lstStyle/>
          <a:p>
            <a:r>
              <a:rPr lang="en-US" sz="4000" b="1" dirty="0">
                <a:solidFill>
                  <a:schemeClr val="tx1"/>
                </a:solidFill>
              </a:rPr>
              <a:t>Caiaphas And The Jewish Trial </a:t>
            </a:r>
            <a:br>
              <a:rPr lang="en-US" sz="4000" b="1" dirty="0">
                <a:solidFill>
                  <a:schemeClr val="tx1"/>
                </a:solidFill>
              </a:rPr>
            </a:br>
            <a:r>
              <a:rPr lang="en-US" sz="2700" b="1" dirty="0">
                <a:solidFill>
                  <a:schemeClr val="tx1"/>
                </a:solidFill>
              </a:rPr>
              <a:t>Matthew 26:57, 59-68; Mark 14:53, 55-65;</a:t>
            </a:r>
            <a:br>
              <a:rPr lang="en-US" sz="2700" b="1" dirty="0">
                <a:solidFill>
                  <a:schemeClr val="tx1"/>
                </a:solidFill>
              </a:rPr>
            </a:br>
            <a:r>
              <a:rPr lang="en-US" sz="2700" b="1" dirty="0">
                <a:solidFill>
                  <a:schemeClr val="tx1"/>
                </a:solidFill>
              </a:rPr>
              <a:t>Luke 22:54, 63-65; John 18:24</a:t>
            </a:r>
            <a:endParaRPr lang="en-US" b="1"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79" y="1714499"/>
            <a:ext cx="8686800" cy="4898777"/>
          </a:xfrm>
          <a:noFill/>
        </p:spPr>
        <p:txBody>
          <a:bodyPr>
            <a:spAutoFit/>
          </a:bodyPr>
          <a:lstStyle/>
          <a:p>
            <a:pPr>
              <a:buNone/>
            </a:pPr>
            <a:r>
              <a:rPr lang="en-US" sz="2800" b="1" dirty="0"/>
              <a:t>Illegal aspects of the procedure of Jesus’ trial.</a:t>
            </a:r>
          </a:p>
          <a:p>
            <a:pPr marL="365760" lvl="1" indent="-256032">
              <a:spcBef>
                <a:spcPts val="400"/>
              </a:spcBef>
              <a:buSzPct val="68000"/>
              <a:buFont typeface="Wingdings 3"/>
              <a:buChar char=""/>
            </a:pPr>
            <a:r>
              <a:rPr lang="en-US" sz="2800" dirty="0"/>
              <a:t>The entire trial was conducted within a single day, with sentence passed, and execution completed.</a:t>
            </a:r>
          </a:p>
          <a:p>
            <a:pPr marL="365760" lvl="1" indent="-256032">
              <a:spcBef>
                <a:spcPts val="400"/>
              </a:spcBef>
              <a:buSzPct val="68000"/>
              <a:buFont typeface="Wingdings 3"/>
              <a:buChar char=""/>
            </a:pPr>
            <a:r>
              <a:rPr lang="en-US" sz="2800" dirty="0"/>
              <a:t>In less than twenty-four. hours Jesus was arrested, tried, condemned, and actually executed.</a:t>
            </a:r>
          </a:p>
          <a:p>
            <a:pPr marL="886968" lvl="3" indent="-256032">
              <a:spcBef>
                <a:spcPts val="400"/>
              </a:spcBef>
              <a:buSzPct val="68000"/>
              <a:buNone/>
            </a:pPr>
            <a:r>
              <a:rPr lang="en-US" sz="2100" dirty="0"/>
              <a:t>Two witnesses necessary to convict and must be rendered on another day.</a:t>
            </a:r>
          </a:p>
          <a:p>
            <a:pPr marL="886968" lvl="3" indent="-256032">
              <a:spcBef>
                <a:spcPts val="400"/>
              </a:spcBef>
              <a:buSzPct val="68000"/>
              <a:buNone/>
            </a:pPr>
            <a:r>
              <a:rPr lang="en-US" sz="2100" dirty="0"/>
              <a:t>The testimony of one witness could acquit on the same day.</a:t>
            </a:r>
            <a:endParaRPr lang="en-US" sz="2800" dirty="0"/>
          </a:p>
          <a:p>
            <a:r>
              <a:rPr lang="en-US" sz="2800" dirty="0"/>
              <a:t>This trial was conducted on a day preceding a Jewish Sabbath, also on the first day of the feast of unleavened bread and on the eve of the Passover. This was prohibited and forbidden; yet the provision was ignored.</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77687"/>
            <a:ext cx="7772400" cy="1585049"/>
          </a:xfrm>
        </p:spPr>
        <p:txBody>
          <a:bodyPr>
            <a:spAutoFit/>
          </a:bodyPr>
          <a:lstStyle/>
          <a:p>
            <a:r>
              <a:rPr lang="en-US" sz="4000" b="1" dirty="0">
                <a:solidFill>
                  <a:schemeClr val="tx1"/>
                </a:solidFill>
              </a:rPr>
              <a:t>Caiaphas And The Jewish Trial </a:t>
            </a:r>
            <a:br>
              <a:rPr lang="en-US" sz="4000" b="1" dirty="0">
                <a:solidFill>
                  <a:schemeClr val="tx1"/>
                </a:solidFill>
              </a:rPr>
            </a:br>
            <a:r>
              <a:rPr lang="en-US" sz="2700" b="1" dirty="0">
                <a:solidFill>
                  <a:schemeClr val="tx1"/>
                </a:solidFill>
              </a:rPr>
              <a:t>Matthew 26:57, 59-68; Mark 14:53, 55-65;</a:t>
            </a:r>
            <a:br>
              <a:rPr lang="en-US" sz="2700" b="1" dirty="0">
                <a:solidFill>
                  <a:schemeClr val="tx1"/>
                </a:solidFill>
              </a:rPr>
            </a:br>
            <a:r>
              <a:rPr lang="en-US" sz="2700" b="1" dirty="0">
                <a:solidFill>
                  <a:schemeClr val="tx1"/>
                </a:solidFill>
              </a:rPr>
              <a:t>Luke 22:54, 63-65; John 18:24</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par>
                                <p:cTn id="15" presetID="17" presetClass="entr" presetSubtype="10"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p:cTn id="1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3" end="3"/>
                                            </p:txEl>
                                          </p:spTgt>
                                        </p:tgtEl>
                                        <p:attrNameLst>
                                          <p:attrName>ppt_h</p:attrName>
                                        </p:attrNameLst>
                                      </p:cBhvr>
                                      <p:tavLst>
                                        <p:tav tm="0">
                                          <p:val>
                                            <p:strVal val="#ppt_h"/>
                                          </p:val>
                                        </p:tav>
                                        <p:tav tm="100000">
                                          <p:val>
                                            <p:strVal val="#ppt_h"/>
                                          </p:val>
                                        </p:tav>
                                      </p:tavLst>
                                    </p:anim>
                                  </p:childTnLst>
                                </p:cTn>
                              </p:par>
                              <p:par>
                                <p:cTn id="19" presetID="17" presetClass="entr" presetSubtype="10"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p:cTn id="21"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p:cTn id="27"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9236" y="1798637"/>
            <a:ext cx="8686800" cy="4001095"/>
          </a:xfrm>
          <a:noFill/>
        </p:spPr>
        <p:txBody>
          <a:bodyPr>
            <a:spAutoFit/>
          </a:bodyPr>
          <a:lstStyle/>
          <a:p>
            <a:pPr>
              <a:buNone/>
            </a:pPr>
            <a:r>
              <a:rPr lang="en-US" sz="2800" b="1" dirty="0"/>
              <a:t>Illegal aspects of the procedure of Jesus’ trial.</a:t>
            </a:r>
          </a:p>
          <a:p>
            <a:pPr>
              <a:buNone/>
            </a:pPr>
            <a:r>
              <a:rPr lang="en-US" sz="2800" dirty="0"/>
              <a:t>Jesus was actually examined privately not before the whole court; </a:t>
            </a:r>
            <a:br>
              <a:rPr lang="en-US" sz="2800" dirty="0"/>
            </a:br>
            <a:r>
              <a:rPr lang="en-US" sz="2800" dirty="0"/>
              <a:t>23 members had to be present to render a verdict.</a:t>
            </a:r>
          </a:p>
          <a:p>
            <a:r>
              <a:rPr lang="en-US" sz="2800" dirty="0"/>
              <a:t>Before Annas he appeared privately</a:t>
            </a:r>
          </a:p>
          <a:p>
            <a:r>
              <a:rPr lang="en-US" sz="2800" dirty="0"/>
              <a:t>Before Caiaphas he was privately examined</a:t>
            </a:r>
          </a:p>
          <a:p>
            <a:r>
              <a:rPr lang="en-US" sz="2800" dirty="0"/>
              <a:t>Before Pilate there was a private hearing</a:t>
            </a:r>
          </a:p>
          <a:p>
            <a:r>
              <a:rPr lang="en-US" sz="2800" dirty="0"/>
              <a:t>Before Herod he was tried by a single judge</a:t>
            </a:r>
          </a:p>
          <a:p>
            <a:r>
              <a:rPr lang="en-US" sz="2800" dirty="0"/>
              <a:t>Finally before Pilate again he appeared before one judge.</a:t>
            </a:r>
            <a:endParaRPr lang="en-US" sz="2800" b="1" dirty="0"/>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77688"/>
            <a:ext cx="7772400" cy="1585049"/>
          </a:xfrm>
        </p:spPr>
        <p:txBody>
          <a:bodyPr>
            <a:spAutoFit/>
          </a:bodyPr>
          <a:lstStyle/>
          <a:p>
            <a:r>
              <a:rPr lang="en-US" sz="4000" b="1" dirty="0">
                <a:solidFill>
                  <a:schemeClr val="tx1"/>
                </a:solidFill>
              </a:rPr>
              <a:t>Caiaphas And The Jewish Trial </a:t>
            </a:r>
            <a:br>
              <a:rPr lang="en-US" sz="4000" b="1" dirty="0">
                <a:solidFill>
                  <a:schemeClr val="tx1"/>
                </a:solidFill>
              </a:rPr>
            </a:br>
            <a:r>
              <a:rPr lang="en-US" sz="2700" b="1" dirty="0">
                <a:solidFill>
                  <a:schemeClr val="tx1"/>
                </a:solidFill>
              </a:rPr>
              <a:t>Matthew 26:57, 59-68; Mark 14:53, 55-65;</a:t>
            </a:r>
            <a:br>
              <a:rPr lang="en-US" sz="2700" b="1" dirty="0">
                <a:solidFill>
                  <a:schemeClr val="tx1"/>
                </a:solidFill>
              </a:rPr>
            </a:br>
            <a:r>
              <a:rPr lang="en-US" sz="2700" b="1" dirty="0">
                <a:solidFill>
                  <a:schemeClr val="tx1"/>
                </a:solidFill>
              </a:rPr>
              <a:t>Luke 22:54, 63-65; John 18:24</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p:cTn id="1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p:cTn id="19"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p:cTn id="2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p:cTn id="31"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268</TotalTime>
  <Words>1556</Words>
  <Application>Microsoft Office PowerPoint</Application>
  <PresentationFormat>On-screen Show (4:3)</PresentationFormat>
  <Paragraphs>108</Paragraphs>
  <Slides>15</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Calibri</vt:lpstr>
      <vt:lpstr>Franklin Gothic Book</vt:lpstr>
      <vt:lpstr>Lucida Sans Unicode</vt:lpstr>
      <vt:lpstr>Perpetua</vt:lpstr>
      <vt:lpstr>Tahoma</vt:lpstr>
      <vt:lpstr>Wingdings 2</vt:lpstr>
      <vt:lpstr>Wingdings 3</vt:lpstr>
      <vt:lpstr>Theme10</vt:lpstr>
      <vt:lpstr>The Last Week  Of Jesus’ Life </vt:lpstr>
      <vt:lpstr>Caiaphas And The Jewish Trial  Matthew 26:57, 59-68; Mark 14:53, 55-65; Luke 22:54, 63-65; John 18:19-24</vt:lpstr>
      <vt:lpstr>Caiaphas And The Jewish Trial  Matthew 26:57, 59-68; Mark 14:53, 55-65; Luke 22:54, 63-65; John 18:24</vt:lpstr>
      <vt:lpstr>Caiaphas And The Jewish Trial  Matthew 26:57, 59-68; Mark 14:53, 55-65; Luke 22:54, 63-65; John 18:24</vt:lpstr>
      <vt:lpstr>Caiaphas And The Jewish Trial  Matthew 26:57, 59-68; Mark 14:53, 55-65; Luke 22:54, 63-65; John 18:24</vt:lpstr>
      <vt:lpstr>Caiaphas And The Jewish Trial  Matthew 26:57, 59-68; Mark 14:53, 55-65; Luke 22:54, 63-65; John 18:24</vt:lpstr>
      <vt:lpstr>Caiaphas And The Jewish Trial  Matthew 26:57, 59-68; Mark 14:53, 55-65; Luke 22:54, 63-65; John 18:24</vt:lpstr>
      <vt:lpstr>Caiaphas And The Jewish Trial  Matthew 26:57, 59-68; Mark 14:53, 55-65; Luke 22:54, 63-65; John 18:24</vt:lpstr>
      <vt:lpstr>Caiaphas And The Jewish Trial  Matthew 26:57, 59-68; Mark 14:53, 55-65; Luke 22:54, 63-65; John 18:24</vt:lpstr>
      <vt:lpstr>The Council And The Day Trial Matthew 27:1-2; Mark 15:1; Luke 22:66-71</vt:lpstr>
      <vt:lpstr>The Council And The Day Trial Matthew 27:1-2; Mark 15:1; Luke 22:66-71</vt:lpstr>
      <vt:lpstr>Conclusion:</vt:lpstr>
      <vt:lpstr>Conclusion:</vt:lpstr>
      <vt:lpstr>The Last Week  Of Jesus’ Life </vt:lpstr>
      <vt:lpstr>Pilate And The Roman Trial Matthew 27:11-14; Mark 15:2-5; Luke 23:1-5;  John 18:28-38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(9-21-22)</dc:title>
  <dc:creator>Micky Galloway</dc:creator>
  <cp:lastModifiedBy>Richard Lidh</cp:lastModifiedBy>
  <cp:revision>17</cp:revision>
  <cp:lastPrinted>2022-09-23T19:59:48Z</cp:lastPrinted>
  <dcterms:created xsi:type="dcterms:W3CDTF">2022-09-21T17:57:21Z</dcterms:created>
  <dcterms:modified xsi:type="dcterms:W3CDTF">2022-09-23T20:00:11Z</dcterms:modified>
</cp:coreProperties>
</file>